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15" r:id="rId2"/>
    <p:sldMasterId id="2147483714" r:id="rId3"/>
    <p:sldMasterId id="2147483713" r:id="rId4"/>
    <p:sldMasterId id="2147483712" r:id="rId5"/>
    <p:sldMasterId id="2147483711" r:id="rId6"/>
    <p:sldMasterId id="2147483710" r:id="rId7"/>
  </p:sldMasterIdLst>
  <p:notesMasterIdLst>
    <p:notesMasterId r:id="rId32"/>
  </p:notesMasterIdLst>
  <p:handoutMasterIdLst>
    <p:handoutMasterId r:id="rId33"/>
  </p:handoutMasterIdLst>
  <p:sldIdLst>
    <p:sldId id="258" r:id="rId8"/>
    <p:sldId id="264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2" r:id="rId17"/>
    <p:sldId id="279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808080"/>
    <a:srgbClr val="008444"/>
    <a:srgbClr val="0055B8"/>
    <a:srgbClr val="EDAA00"/>
    <a:srgbClr val="520A76"/>
    <a:srgbClr val="E2231A"/>
    <a:srgbClr val="FF8300"/>
    <a:srgbClr val="63A70A"/>
    <a:srgbClr val="02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0" autoAdjust="0"/>
    <p:restoredTop sz="94652" autoAdjust="0"/>
  </p:normalViewPr>
  <p:slideViewPr>
    <p:cSldViewPr>
      <p:cViewPr>
        <p:scale>
          <a:sx n="80" d="100"/>
          <a:sy n="80" d="100"/>
        </p:scale>
        <p:origin x="-72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FBF8AA-5155-4435-9682-16F753AB690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4E20EE-C8A4-4215-9183-4AC9E8EE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9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EAB122-7393-4C7F-822E-3A2828036455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FB80D4-1D3D-4ED3-8D70-D01834B1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4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3299254" y="4038600"/>
            <a:ext cx="4549346" cy="1066800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Click to edit name &amp;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048000" y="3810000"/>
            <a:ext cx="50292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chemeClr val="bg1">
                    <a:lumMod val="85000"/>
                  </a:schemeClr>
                </a:gs>
                <a:gs pos="3900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057400" y="27432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LOVELAND PRODUCTS</a:t>
            </a:r>
          </a:p>
          <a:p>
            <a:pPr algn="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Rollout</a:t>
            </a:r>
            <a:r>
              <a:rPr lang="en-US" sz="2400" baseline="0" dirty="0" smtClean="0">
                <a:solidFill>
                  <a:schemeClr val="bg1">
                    <a:lumMod val="50000"/>
                  </a:schemeClr>
                </a:solidFill>
              </a:rPr>
              <a:t> Meeting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— 2018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5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8600" y="60198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0055B8"/>
                </a:gs>
                <a:gs pos="39000">
                  <a:srgbClr val="0055B8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62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3299254" y="4038600"/>
            <a:ext cx="4549346" cy="1066800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Click to edit name &amp;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00" y="3810000"/>
            <a:ext cx="50292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chemeClr val="bg1">
                    <a:lumMod val="85000"/>
                  </a:schemeClr>
                </a:gs>
                <a:gs pos="3900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2057400" y="2700676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808080"/>
                </a:solidFill>
                <a:latin typeface="Helvetica-Narrow" pitchFamily="34" charset="0"/>
              </a:rPr>
              <a:t>Loveland Products Canada 2018 </a:t>
            </a:r>
            <a:r>
              <a:rPr lang="en-US" sz="2400" b="1" dirty="0" smtClean="0">
                <a:solidFill>
                  <a:srgbClr val="808080"/>
                </a:solidFill>
                <a:latin typeface="Helvetica-Narrow" pitchFamily="34" charset="0"/>
              </a:rPr>
              <a:t>Crop Protection Products</a:t>
            </a:r>
            <a:endParaRPr lang="en-US" sz="2400" b="1" dirty="0">
              <a:solidFill>
                <a:srgbClr val="808080"/>
              </a:solidFill>
              <a:latin typeface="Helvetica-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63A70A"/>
                </a:gs>
                <a:gs pos="39000">
                  <a:srgbClr val="63A70A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63A70A"/>
                </a:gs>
                <a:gs pos="39000">
                  <a:srgbClr val="63A70A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38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63A70A"/>
                </a:gs>
                <a:gs pos="39000">
                  <a:srgbClr val="63A70A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51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8600" y="60198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63A70A"/>
                </a:gs>
                <a:gs pos="39000">
                  <a:srgbClr val="63A70A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6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3299254" y="4038600"/>
            <a:ext cx="4549346" cy="1066800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Click to edit name &amp;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00" y="3810000"/>
            <a:ext cx="50292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chemeClr val="bg1">
                    <a:lumMod val="85000"/>
                  </a:schemeClr>
                </a:gs>
                <a:gs pos="3900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2057400" y="2700676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LOVELAND PRODUCTS</a:t>
            </a:r>
          </a:p>
          <a:p>
            <a:pPr algn="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Rollout</a:t>
            </a:r>
            <a:r>
              <a:rPr lang="en-US" sz="2400" baseline="0" dirty="0" smtClean="0">
                <a:solidFill>
                  <a:schemeClr val="bg1">
                    <a:lumMod val="50000"/>
                  </a:schemeClr>
                </a:solidFill>
              </a:rPr>
              <a:t> Meeting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— 2018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FF8300"/>
                </a:gs>
                <a:gs pos="39000">
                  <a:srgbClr val="FF830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FF8300"/>
                </a:gs>
                <a:gs pos="39000">
                  <a:srgbClr val="FF830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5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FF8300"/>
                </a:gs>
                <a:gs pos="39000">
                  <a:srgbClr val="FF830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0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chemeClr val="bg1">
                    <a:lumMod val="85000"/>
                  </a:schemeClr>
                </a:gs>
                <a:gs pos="3900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9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8600" y="60198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FF8300"/>
                </a:gs>
                <a:gs pos="39000">
                  <a:srgbClr val="FF830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1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3299254" y="4038600"/>
            <a:ext cx="4549346" cy="1066800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Click to edit name &amp;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00" y="3810000"/>
            <a:ext cx="50292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chemeClr val="bg1">
                    <a:lumMod val="85000"/>
                  </a:schemeClr>
                </a:gs>
                <a:gs pos="3900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2057400" y="27432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LOVELAND PRODUCTS</a:t>
            </a:r>
          </a:p>
          <a:p>
            <a:pPr algn="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Rollout</a:t>
            </a:r>
            <a:r>
              <a:rPr lang="en-US" sz="2400" baseline="0" dirty="0" smtClean="0">
                <a:solidFill>
                  <a:schemeClr val="bg1">
                    <a:lumMod val="50000"/>
                  </a:schemeClr>
                </a:solidFill>
              </a:rPr>
              <a:t> Meeting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— 2018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E2231A"/>
                </a:gs>
                <a:gs pos="39000">
                  <a:srgbClr val="E2231A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4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E2231A"/>
                </a:gs>
                <a:gs pos="39000">
                  <a:srgbClr val="E2231A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95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E2231A"/>
                </a:gs>
                <a:gs pos="39000">
                  <a:srgbClr val="E2231A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8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8600" y="60198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E2231A"/>
                </a:gs>
                <a:gs pos="39000">
                  <a:srgbClr val="E2231A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7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3299254" y="4038600"/>
            <a:ext cx="4549346" cy="1066800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Click to edit name &amp;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00" y="3810000"/>
            <a:ext cx="50292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chemeClr val="bg1">
                    <a:lumMod val="85000"/>
                  </a:schemeClr>
                </a:gs>
                <a:gs pos="3900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2057400" y="2700676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LOVELAND PRODUCTS</a:t>
            </a:r>
          </a:p>
          <a:p>
            <a:pPr algn="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Rollout</a:t>
            </a:r>
            <a:r>
              <a:rPr lang="en-US" sz="2400" baseline="0" dirty="0" smtClean="0">
                <a:solidFill>
                  <a:schemeClr val="bg1">
                    <a:lumMod val="50000"/>
                  </a:schemeClr>
                </a:solidFill>
              </a:rPr>
              <a:t> Meeting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— 2018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072600" cy="61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520A76"/>
                </a:gs>
                <a:gs pos="39000">
                  <a:srgbClr val="520A76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4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520A76"/>
                </a:gs>
                <a:gs pos="39000">
                  <a:srgbClr val="520A76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7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520A76"/>
                </a:gs>
                <a:gs pos="39000">
                  <a:srgbClr val="520A76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99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chemeClr val="bg1">
                    <a:lumMod val="85000"/>
                  </a:schemeClr>
                </a:gs>
                <a:gs pos="3900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22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8600" y="60198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520A76"/>
                </a:gs>
                <a:gs pos="39000">
                  <a:srgbClr val="520A76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65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3299254" y="4038600"/>
            <a:ext cx="4549346" cy="1066800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Click to edit name &amp;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00" y="3810000"/>
            <a:ext cx="50292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chemeClr val="bg1">
                    <a:lumMod val="85000"/>
                  </a:schemeClr>
                </a:gs>
                <a:gs pos="3900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2057400" y="2700676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LOVELAND PRODUCTS</a:t>
            </a:r>
          </a:p>
          <a:p>
            <a:pPr algn="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Rollout</a:t>
            </a:r>
            <a:r>
              <a:rPr lang="en-US" sz="2400" baseline="0" dirty="0" smtClean="0">
                <a:solidFill>
                  <a:schemeClr val="bg1">
                    <a:lumMod val="50000"/>
                  </a:schemeClr>
                </a:solidFill>
              </a:rPr>
              <a:t> Meeting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— 2018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5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EDAA00"/>
                </a:gs>
                <a:gs pos="39000">
                  <a:srgbClr val="EDAA0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7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EDAA00"/>
                </a:gs>
                <a:gs pos="39000">
                  <a:srgbClr val="EDAA0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6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EDAA00"/>
                </a:gs>
                <a:gs pos="39000">
                  <a:srgbClr val="EDAA0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1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28600" y="60198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EDAA00"/>
                </a:gs>
                <a:gs pos="39000">
                  <a:srgbClr val="EDAA0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chemeClr val="bg1">
                    <a:lumMod val="85000"/>
                  </a:schemeClr>
                </a:gs>
                <a:gs pos="3900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47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28600" y="60198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chemeClr val="bg1">
                    <a:lumMod val="85000"/>
                  </a:schemeClr>
                </a:gs>
                <a:gs pos="3900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702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3299254" y="4038600"/>
            <a:ext cx="4549346" cy="1066800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Click to edit name &amp;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048000" y="3810000"/>
            <a:ext cx="50292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chemeClr val="bg1">
                    <a:lumMod val="85000"/>
                  </a:schemeClr>
                </a:gs>
                <a:gs pos="3900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2057400" y="2700676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808080"/>
                </a:solidFill>
              </a:rPr>
              <a:t>LOVELAND PRODUCTS</a:t>
            </a:r>
          </a:p>
          <a:p>
            <a:pPr algn="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Rollout</a:t>
            </a:r>
            <a:r>
              <a:rPr lang="en-US" sz="2400" baseline="0" dirty="0" smtClean="0">
                <a:solidFill>
                  <a:schemeClr val="bg1">
                    <a:lumMod val="50000"/>
                  </a:schemeClr>
                </a:solidFill>
              </a:rPr>
              <a:t> Meeting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— 2018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9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86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0055B8"/>
                </a:gs>
                <a:gs pos="39000">
                  <a:srgbClr val="0055B8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2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0055B8"/>
                </a:gs>
                <a:gs pos="39000">
                  <a:srgbClr val="0055B8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1295400"/>
            <a:ext cx="8686800" cy="0"/>
          </a:xfrm>
          <a:prstGeom prst="line">
            <a:avLst/>
          </a:prstGeom>
          <a:ln w="38100">
            <a:gradFill>
              <a:gsLst>
                <a:gs pos="0">
                  <a:schemeClr val="bg1">
                    <a:alpha val="0"/>
                  </a:schemeClr>
                </a:gs>
                <a:gs pos="62000">
                  <a:srgbClr val="0055B8"/>
                </a:gs>
                <a:gs pos="39000">
                  <a:srgbClr val="0055B8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6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ass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3D10F-4EC0-4982-80F8-E1AD59E3DDA7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3E758-5A7F-48F2-8985-83AF7F4E185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072600" cy="61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4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75995-4ED2-420C-B000-23B4B1E02237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395E-34F8-4D68-BC4A-AD49EBD7D3D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ass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072600" cy="61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2413D-4462-4C45-A504-6FA545254D4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85C8B-16FB-4869-B90A-18D245719AB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ass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072600" cy="61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2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59" r:id="rId2"/>
    <p:sldLayoutId id="2147483661" r:id="rId3"/>
    <p:sldLayoutId id="2147483663" r:id="rId4"/>
    <p:sldLayoutId id="2147483664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4FD44-46FF-48FD-86B4-BA5D3B91E92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2F4F-5192-42B1-B6F0-EE6841E4DC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96" l="405" r="100000">
                        <a14:foregroundMark x1="4858" y1="76056" x2="4858" y2="76056"/>
                        <a14:foregroundMark x1="17409" y1="66901" x2="17409" y2="66901"/>
                        <a14:foregroundMark x1="29150" y1="68310" x2="29150" y2="68310"/>
                        <a14:foregroundMark x1="41700" y1="66901" x2="41700" y2="66901"/>
                        <a14:foregroundMark x1="53846" y1="61268" x2="53846" y2="61268"/>
                        <a14:foregroundMark x1="63968" y1="65493" x2="63968" y2="65493"/>
                        <a14:foregroundMark x1="72874" y1="66901" x2="72874" y2="66901"/>
                        <a14:foregroundMark x1="93117" y1="65493" x2="93117" y2="65493"/>
                        <a14:foregroundMark x1="58300" y1="93662" x2="58300" y2="93662"/>
                        <a14:foregroundMark x1="62753" y1="92958" x2="62753" y2="92958"/>
                        <a14:foregroundMark x1="67206" y1="92958" x2="67206" y2="92958"/>
                        <a14:foregroundMark x1="73684" y1="93662" x2="73684" y2="93662"/>
                        <a14:foregroundMark x1="79757" y1="91549" x2="79757" y2="91549"/>
                        <a14:foregroundMark x1="84211" y1="91549" x2="84211" y2="91549"/>
                        <a14:foregroundMark x1="87854" y1="92958" x2="87854" y2="92958"/>
                        <a14:foregroundMark x1="93117" y1="93662" x2="93117" y2="93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096000"/>
            <a:ext cx="1089025" cy="626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ass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072600" cy="61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2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68" r:id="rId2"/>
    <p:sldLayoutId id="2147483670" r:id="rId3"/>
    <p:sldLayoutId id="2147483672" r:id="rId4"/>
    <p:sldLayoutId id="214748367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6145C-3E49-4785-BC23-999C7E5AE6A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534E-D664-43EF-B82D-8F40D66AF62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96" l="405" r="100000">
                        <a14:foregroundMark x1="4858" y1="76056" x2="4858" y2="76056"/>
                        <a14:foregroundMark x1="17409" y1="66901" x2="17409" y2="66901"/>
                        <a14:foregroundMark x1="29150" y1="68310" x2="29150" y2="68310"/>
                        <a14:foregroundMark x1="41700" y1="66901" x2="41700" y2="66901"/>
                        <a14:foregroundMark x1="53846" y1="61268" x2="53846" y2="61268"/>
                        <a14:foregroundMark x1="63968" y1="65493" x2="63968" y2="65493"/>
                        <a14:foregroundMark x1="72874" y1="66901" x2="72874" y2="66901"/>
                        <a14:foregroundMark x1="93117" y1="65493" x2="93117" y2="65493"/>
                        <a14:foregroundMark x1="58300" y1="93662" x2="58300" y2="93662"/>
                        <a14:foregroundMark x1="62753" y1="92958" x2="62753" y2="92958"/>
                        <a14:foregroundMark x1="67206" y1="92958" x2="67206" y2="92958"/>
                        <a14:foregroundMark x1="73684" y1="93662" x2="73684" y2="93662"/>
                        <a14:foregroundMark x1="79757" y1="91549" x2="79757" y2="91549"/>
                        <a14:foregroundMark x1="84211" y1="91549" x2="84211" y2="91549"/>
                        <a14:foregroundMark x1="87854" y1="92958" x2="87854" y2="92958"/>
                        <a14:foregroundMark x1="93117" y1="93662" x2="93117" y2="93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096000"/>
            <a:ext cx="1089025" cy="626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ass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072600" cy="61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6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77" r:id="rId2"/>
    <p:sldLayoutId id="2147483679" r:id="rId3"/>
    <p:sldLayoutId id="2147483681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E4264-8C37-4194-A4C3-B480BC53B53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D8965-5739-4B2D-BA5D-0713F37603B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ass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072600" cy="61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86" r:id="rId2"/>
    <p:sldLayoutId id="2147483688" r:id="rId3"/>
    <p:sldLayoutId id="2147483690" r:id="rId4"/>
    <p:sldLayoutId id="214748369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9A1F9-DB01-4014-B700-B88B9767C8DA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AF62-946C-469C-B4FB-6C7B845ED2A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ass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072600" cy="61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6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95" r:id="rId2"/>
    <p:sldLayoutId id="2147483697" r:id="rId3"/>
    <p:sldLayoutId id="2147483699" r:id="rId4"/>
    <p:sldLayoutId id="2147483728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808080"/>
                </a:solidFill>
                <a:latin typeface="Helvetica-Narrow" pitchFamily="34" charset="0"/>
              </a:rPr>
              <a:t>A presentation outlining key Crop Protection Products and Positioning</a:t>
            </a:r>
          </a:p>
        </p:txBody>
      </p:sp>
    </p:spTree>
    <p:extLst>
      <p:ext uri="{BB962C8B-B14F-4D97-AF65-F5344CB8AC3E}">
        <p14:creationId xmlns:p14="http://schemas.microsoft.com/office/powerpoint/2010/main" val="21402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864423"/>
            <a:ext cx="4023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solidFill>
                  <a:srgbClr val="595959"/>
                </a:solidFill>
                <a:latin typeface="Helvetica-Narrow" pitchFamily="34" charset="0"/>
              </a:rPr>
              <a:t>Always read and follow manufacturers’ label directions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003543"/>
              </p:ext>
            </p:extLst>
          </p:nvPr>
        </p:nvGraphicFramePr>
        <p:xfrm>
          <a:off x="395536" y="1916832"/>
          <a:ext cx="8424937" cy="388099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53487"/>
                <a:gridCol w="2244403"/>
                <a:gridCol w="1322715"/>
                <a:gridCol w="1324400"/>
                <a:gridCol w="1679932"/>
              </a:tblGrid>
              <a:tr h="619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Product</a:t>
                      </a:r>
                      <a:endParaRPr lang="en-US" sz="1100" b="0" dirty="0">
                        <a:solidFill>
                          <a:srgbClr val="4F81BD"/>
                        </a:solidFill>
                        <a:effectLst/>
                        <a:latin typeface="Helvetica-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753" marR="49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Registered Pesticides</a:t>
                      </a:r>
                      <a:endParaRPr lang="en-US" sz="1100" b="0" dirty="0">
                        <a:solidFill>
                          <a:srgbClr val="4F81BD"/>
                        </a:solidFill>
                        <a:effectLst/>
                        <a:latin typeface="Helvetica-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753" marR="49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Adjuvant Rate/ 1000L Water</a:t>
                      </a:r>
                      <a:endParaRPr lang="en-US" sz="1100" b="0" dirty="0">
                        <a:solidFill>
                          <a:srgbClr val="4F81BD"/>
                        </a:solidFill>
                        <a:effectLst/>
                        <a:latin typeface="Helvetica-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753" marR="49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Adjuvant Properties </a:t>
                      </a:r>
                      <a:endParaRPr lang="en-US" sz="1100" b="0" dirty="0">
                        <a:solidFill>
                          <a:srgbClr val="4F81BD"/>
                        </a:solidFill>
                        <a:effectLst/>
                        <a:latin typeface="Helvetica-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753" marR="49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Adjuvant Benefits</a:t>
                      </a:r>
                      <a:endParaRPr lang="en-US" sz="1100" b="0" dirty="0">
                        <a:solidFill>
                          <a:srgbClr val="4F81BD"/>
                        </a:solidFill>
                        <a:effectLst/>
                        <a:latin typeface="Helvetica-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753" marR="49753" marT="0" marB="0"/>
                </a:tc>
              </a:tr>
              <a:tr h="3178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Liberate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100% Non-Ionic Surfactant, neutral pH, formulated with Leci-Tech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*Use where a non-ionic surfactant is recommended on the pesticide label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  <a:cs typeface="Times New Roman"/>
                      </a:endParaRPr>
                    </a:p>
                  </a:txBody>
                  <a:tcPr marL="49753" marR="4975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ACCENT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ADRENALIN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ALLY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DEPLOY/ NUFARM BOOST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DISTINCT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DUAL MAGNUM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GLYPHOSATE </a:t>
                      </a: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FOLICUR/PALLISER/FUSE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EXPRESS SG/NUANCE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EXPRESS PRO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ODYSSEY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PURSUIT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REFINE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REFLEX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RETAIN SG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  <a:cs typeface="Times New Roman"/>
                      </a:endParaRPr>
                    </a:p>
                  </a:txBody>
                  <a:tcPr marL="49753" marR="4975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2 </a:t>
                      </a: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2.5 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2 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2 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2.5 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1 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2.5 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1.25 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2 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3.5 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2.5 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2.5 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2 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1 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2 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  <a:cs typeface="Times New Roman"/>
                      </a:endParaRPr>
                    </a:p>
                  </a:txBody>
                  <a:tcPr marL="49753" marR="4975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CA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Deposition </a:t>
                      </a: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Aid/Sticker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Drift Control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Penetrant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Spreader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  <a:cs typeface="Times New Roman"/>
                      </a:endParaRPr>
                    </a:p>
                  </a:txBody>
                  <a:tcPr marL="49753" marR="4975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US" sz="105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05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100</a:t>
                      </a:r>
                      <a:r>
                        <a:rPr lang="en-US" sz="105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% active spreader/penetrant contains soy oil derivative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05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Odorless, low-foaming, neutral pH formulation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05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Provides drift reduction, increased droplet adhesion,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05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Excellent penetration and deposition and is user friendly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  <a:cs typeface="Times New Roman"/>
                      </a:endParaRPr>
                    </a:p>
                  </a:txBody>
                  <a:tcPr marL="49753" marR="49753" marT="0" marB="0"/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19625"/>
            <a:ext cx="13620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70669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1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220286"/>
              </p:ext>
            </p:extLst>
          </p:nvPr>
        </p:nvGraphicFramePr>
        <p:xfrm>
          <a:off x="381000" y="1981201"/>
          <a:ext cx="8077200" cy="220979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90600"/>
                <a:gridCol w="1143000"/>
                <a:gridCol w="1371600"/>
                <a:gridCol w="1066800"/>
                <a:gridCol w="2057400"/>
                <a:gridCol w="1447800"/>
              </a:tblGrid>
              <a:tr h="593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</a:rPr>
                        <a:t>Jug Size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</a:rPr>
                        <a:t>Similar to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</a:rPr>
                        <a:t>Crops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</a:rPr>
                        <a:t>Weeds Controlled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</a:rPr>
                        <a:t>Rate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6175"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8L + 4L turbocharge</a:t>
                      </a:r>
                      <a:endParaRPr lang="en-US" sz="140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tralkoxydim</a:t>
                      </a:r>
                      <a:endParaRPr lang="en-US" sz="140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Liquid Achieve, Bison,</a:t>
                      </a:r>
                      <a:b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</a:br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Nufarm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Traloxydim</a:t>
                      </a:r>
                      <a:endParaRPr lang="en-US" sz="14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Barley, durum, spring wheat, triticale, winter wheat, spring/fall rye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wild oats, barnyard grass, </a:t>
                      </a:r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persian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darnel, green foxtail, yellow foxtail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40 acres/case 200mL/acre plus .5% v/v Turbocharge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0999"/>
            <a:ext cx="23526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595959"/>
                </a:solidFill>
                <a:latin typeface="Helvetica-Narrow" pitchFamily="34" charset="0"/>
              </a:rPr>
              <a:t>MCPA AMINE </a:t>
            </a:r>
            <a:r>
              <a:rPr lang="en-US" sz="6000" b="1" dirty="0" smtClean="0">
                <a:solidFill>
                  <a:srgbClr val="595959"/>
                </a:solidFill>
                <a:latin typeface="Helvetica-Narrow" pitchFamily="34" charset="0"/>
              </a:rPr>
              <a:t>600</a:t>
            </a:r>
            <a:endParaRPr lang="en-US" sz="6000" dirty="0">
              <a:solidFill>
                <a:srgbClr val="595959"/>
              </a:solidFill>
              <a:latin typeface="Helvetica-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TRIED AND TRUE BROADLEAF WEED CONTROL</a:t>
            </a:r>
          </a:p>
          <a:p>
            <a:pPr marL="0" indent="0">
              <a:buNone/>
            </a:pPr>
            <a:endParaRPr lang="en-US" sz="1800" b="1" dirty="0">
              <a:solidFill>
                <a:srgbClr val="595959"/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MCPA AMINE 600 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is a cost-effective herbicide that controls a wide range of broadleaf weeds in peas, oats, flax, cereal grains, field corn, seedling and established grasses, and rangelands. It is useful for controlling weeds when establishing legumes that are </a:t>
            </a:r>
            <a:r>
              <a:rPr lang="en-US" sz="1800" dirty="0" err="1">
                <a:solidFill>
                  <a:srgbClr val="595959"/>
                </a:solidFill>
                <a:latin typeface="Helvetica-Narrow" pitchFamily="34" charset="0"/>
              </a:rPr>
              <a:t>undersown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 to small grains. </a:t>
            </a: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MCPA AMINE 600 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is an effective broadleaf herbicide for managing herbicide resistant weeds.</a:t>
            </a:r>
          </a:p>
          <a:p>
            <a:pPr marL="0" indent="0">
              <a:buNone/>
            </a:pPr>
            <a:endParaRPr lang="en-US" sz="1800" dirty="0">
              <a:solidFill>
                <a:srgbClr val="595959"/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GUARANTEE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MCPA 600 g </a:t>
            </a:r>
            <a:r>
              <a:rPr lang="en-US" sz="1800" dirty="0" err="1">
                <a:solidFill>
                  <a:srgbClr val="595959"/>
                </a:solidFill>
                <a:latin typeface="Helvetica-Narrow" pitchFamily="34" charset="0"/>
              </a:rPr>
              <a:t>a.e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./L (present as dimethylamine salt)</a:t>
            </a:r>
          </a:p>
          <a:p>
            <a:pPr marL="0" indent="0">
              <a:buNone/>
            </a:pPr>
            <a:endParaRPr lang="en-US" sz="1800" dirty="0">
              <a:solidFill>
                <a:srgbClr val="595959"/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PACKAGE SIZE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2 x 10 </a:t>
            </a:r>
            <a:r>
              <a:rPr lang="en-US" sz="1800" dirty="0" err="1" smtClean="0">
                <a:solidFill>
                  <a:srgbClr val="595959"/>
                </a:solidFill>
                <a:latin typeface="Helvetica-Narrow" pitchFamily="34" charset="0"/>
              </a:rPr>
              <a:t>litres</a:t>
            </a:r>
            <a:endParaRPr lang="en-US" sz="1800" dirty="0">
              <a:solidFill>
                <a:srgbClr val="595959"/>
              </a:solidFill>
              <a:latin typeface="Helvetica-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4724400" cy="1181100"/>
          </a:xfrm>
        </p:spPr>
      </p:pic>
      <p:sp>
        <p:nvSpPr>
          <p:cNvPr id="9" name="Rectangle 8"/>
          <p:cNvSpPr/>
          <p:nvPr/>
        </p:nvSpPr>
        <p:spPr>
          <a:xfrm>
            <a:off x="457200" y="167640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595959"/>
                </a:solidFill>
                <a:latin typeface="Helvetica-Narrow" pitchFamily="34" charset="0"/>
              </a:rPr>
              <a:t>CUSTOMIZED </a:t>
            </a:r>
            <a:r>
              <a:rPr lang="en-US" b="1" dirty="0">
                <a:solidFill>
                  <a:srgbClr val="595959"/>
                </a:solidFill>
                <a:latin typeface="Helvetica-Narrow" pitchFamily="34" charset="0"/>
              </a:rPr>
              <a:t>BROADLEAF WEED CONTROL </a:t>
            </a:r>
            <a:endParaRPr lang="en-US" dirty="0">
              <a:solidFill>
                <a:srgbClr val="595959"/>
              </a:solidFill>
              <a:latin typeface="Helvetica-Narrow" pitchFamily="34" charset="0"/>
            </a:endParaRPr>
          </a:p>
          <a:p>
            <a:r>
              <a:rPr lang="en-US" dirty="0">
                <a:solidFill>
                  <a:srgbClr val="595959"/>
                </a:solidFill>
                <a:latin typeface="Helvetica-Narrow" pitchFamily="34" charset="0"/>
              </a:rPr>
              <a:t>Move over old standards…</a:t>
            </a:r>
            <a:r>
              <a:rPr lang="en-US" b="1" dirty="0">
                <a:solidFill>
                  <a:srgbClr val="595959"/>
                </a:solidFill>
                <a:latin typeface="Helvetica-Narrow" pitchFamily="34" charset="0"/>
              </a:rPr>
              <a:t>MOMENTUM</a:t>
            </a:r>
            <a:r>
              <a:rPr lang="en-US" dirty="0">
                <a:solidFill>
                  <a:srgbClr val="595959"/>
                </a:solidFill>
                <a:latin typeface="Helvetica-Narrow" pitchFamily="34" charset="0"/>
              </a:rPr>
              <a:t>™ herbicide “raises the bar for broadleaf weed control for wheat and barley growers. With its tank-mix flexibility, </a:t>
            </a:r>
            <a:r>
              <a:rPr lang="en-US" b="1" dirty="0">
                <a:solidFill>
                  <a:srgbClr val="595959"/>
                </a:solidFill>
                <a:latin typeface="Helvetica-Narrow" pitchFamily="34" charset="0"/>
              </a:rPr>
              <a:t>MOMENTUM </a:t>
            </a:r>
            <a:r>
              <a:rPr lang="en-US" dirty="0">
                <a:solidFill>
                  <a:srgbClr val="595959"/>
                </a:solidFill>
                <a:latin typeface="Helvetica-Narrow" pitchFamily="34" charset="0"/>
              </a:rPr>
              <a:t>provides unparalleled tailor-made performance, especially on those tough-to-control broadleaf weeds like Canada thistle, cleavers, wild buckwheat and </a:t>
            </a:r>
            <a:r>
              <a:rPr lang="en-US" dirty="0" err="1">
                <a:solidFill>
                  <a:srgbClr val="595959"/>
                </a:solidFill>
                <a:latin typeface="Helvetica-Narrow" pitchFamily="34" charset="0"/>
              </a:rPr>
              <a:t>kochia</a:t>
            </a:r>
            <a:r>
              <a:rPr lang="en-US" dirty="0">
                <a:solidFill>
                  <a:srgbClr val="595959"/>
                </a:solidFill>
                <a:latin typeface="Helvetica-Narrow" pitchFamily="34" charset="0"/>
              </a:rPr>
              <a:t>.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010554"/>
              </p:ext>
            </p:extLst>
          </p:nvPr>
        </p:nvGraphicFramePr>
        <p:xfrm>
          <a:off x="533400" y="3429001"/>
          <a:ext cx="8153401" cy="235636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753420"/>
                <a:gridCol w="1315065"/>
                <a:gridCol w="1490407"/>
                <a:gridCol w="2104102"/>
                <a:gridCol w="1490407"/>
              </a:tblGrid>
              <a:tr h="761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Active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Ingredients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Crops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Weeds Controlled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Application Timing</a:t>
                      </a:r>
                      <a:endParaRPr lang="en-US" sz="2000" b="1" dirty="0">
                        <a:solidFill>
                          <a:srgbClr val="595959"/>
                        </a:solidFill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Rate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94364">
                <a:tc>
                  <a:txBody>
                    <a:bodyPr/>
                    <a:lstStyle/>
                    <a:p>
                      <a:endParaRPr lang="en-US" sz="1400" u="none" strike="noStrike" kern="1200" baseline="0" dirty="0" smtClean="0">
                        <a:solidFill>
                          <a:srgbClr val="595959"/>
                        </a:solidFill>
                        <a:latin typeface="Helvetica-Narrow" pitchFamily="34" charset="0"/>
                      </a:endParaRPr>
                    </a:p>
                    <a:p>
                      <a:r>
                        <a:rPr lang="en-US" sz="1400" u="none" strike="noStrike" kern="1200" baseline="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 </a:t>
                      </a:r>
                      <a:r>
                        <a:rPr lang="en-US" sz="1400" u="none" strike="noStrike" kern="1200" baseline="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• </a:t>
                      </a:r>
                      <a:r>
                        <a:rPr lang="en-US" sz="1400" u="none" strike="noStrike" kern="1200" baseline="0" dirty="0" err="1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Fluroxypyr</a:t>
                      </a:r>
                      <a:r>
                        <a:rPr lang="en-US" sz="1400" u="none" strike="noStrike" kern="1200" baseline="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 –Group 4 </a:t>
                      </a:r>
                    </a:p>
                    <a:p>
                      <a:r>
                        <a:rPr lang="en-US" sz="1400" u="none" strike="noStrike" kern="1200" baseline="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 • </a:t>
                      </a:r>
                      <a:r>
                        <a:rPr lang="en-US" sz="1400" u="none" strike="noStrike" kern="1200" baseline="0" dirty="0" err="1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Clopyralid</a:t>
                      </a:r>
                      <a:r>
                        <a:rPr lang="en-US" sz="1400" u="none" strike="noStrike" kern="1200" baseline="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 – Group 4 </a:t>
                      </a:r>
                      <a:endParaRPr lang="en-US" sz="1400" dirty="0">
                        <a:solidFill>
                          <a:srgbClr val="595959"/>
                        </a:solidFill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595959"/>
                        </a:solidFill>
                        <a:latin typeface="Helvetica-Narrow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Wheat </a:t>
                      </a:r>
                      <a:r>
                        <a:rPr lang="en-US" sz="140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(spring,</a:t>
                      </a:r>
                      <a:r>
                        <a:rPr lang="en-US" sz="1400" baseline="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 durum)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Barley</a:t>
                      </a:r>
                      <a:endParaRPr lang="en-US" sz="1400" dirty="0">
                        <a:solidFill>
                          <a:srgbClr val="595959"/>
                        </a:solidFill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u="none" strike="noStrike" kern="1200" baseline="0" dirty="0" smtClean="0">
                        <a:solidFill>
                          <a:srgbClr val="595959"/>
                        </a:solidFill>
                        <a:latin typeface="Helvetica-Narrow" pitchFamily="34" charset="0"/>
                      </a:endParaRPr>
                    </a:p>
                    <a:p>
                      <a:r>
                        <a:rPr lang="en-US" sz="1400" u="none" strike="noStrike" kern="1200" baseline="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• Canada </a:t>
                      </a:r>
                      <a:r>
                        <a:rPr lang="en-US" sz="1400" u="none" strike="noStrike" kern="1200" baseline="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thistle </a:t>
                      </a:r>
                    </a:p>
                    <a:p>
                      <a:r>
                        <a:rPr lang="en-US" sz="1400" u="none" strike="noStrike" kern="1200" baseline="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• Cleavers </a:t>
                      </a:r>
                    </a:p>
                    <a:p>
                      <a:r>
                        <a:rPr lang="en-US" sz="1400" u="none" strike="noStrike" kern="1200" baseline="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• Kochia </a:t>
                      </a:r>
                    </a:p>
                    <a:p>
                      <a:r>
                        <a:rPr lang="en-US" sz="1400" u="none" strike="noStrike" kern="1200" baseline="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• Volunteer flax </a:t>
                      </a:r>
                    </a:p>
                    <a:p>
                      <a:r>
                        <a:rPr lang="en-US" sz="1400" u="none" strike="noStrike" kern="1200" baseline="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• Wild buckwheat </a:t>
                      </a:r>
                      <a:endParaRPr lang="en-US" sz="1400" dirty="0">
                        <a:solidFill>
                          <a:srgbClr val="595959"/>
                        </a:solidFill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u="none" strike="noStrike" kern="1200" baseline="0" dirty="0" smtClean="0">
                        <a:solidFill>
                          <a:srgbClr val="595959"/>
                        </a:solidFill>
                        <a:latin typeface="Helvetica-Narrow" pitchFamily="34" charset="0"/>
                      </a:endParaRPr>
                    </a:p>
                    <a:p>
                      <a:r>
                        <a:rPr lang="en-US" sz="1400" u="none" strike="noStrike" kern="1200" baseline="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Apply </a:t>
                      </a:r>
                      <a:r>
                        <a:rPr lang="en-US" sz="1400" u="none" strike="noStrike" kern="1200" baseline="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to crop from 3-leaf to </a:t>
                      </a:r>
                      <a:endParaRPr lang="en-US" sz="1400" u="none" strike="noStrike" kern="1200" baseline="0" dirty="0" smtClean="0">
                        <a:solidFill>
                          <a:srgbClr val="595959"/>
                        </a:solidFill>
                        <a:latin typeface="Helvetica-Narrow" pitchFamily="34" charset="0"/>
                      </a:endParaRPr>
                    </a:p>
                    <a:p>
                      <a:r>
                        <a:rPr lang="en-US" sz="1400" u="none" strike="noStrike" kern="1200" baseline="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just </a:t>
                      </a:r>
                      <a:r>
                        <a:rPr lang="en-US" sz="1400" u="none" strike="noStrike" kern="1200" baseline="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before flag leaf </a:t>
                      </a:r>
                      <a:endParaRPr lang="en-US" sz="1400" dirty="0">
                        <a:solidFill>
                          <a:srgbClr val="595959"/>
                        </a:solidFill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595959"/>
                        </a:solidFill>
                        <a:latin typeface="Helvetica-Narrow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0.45L/acre </a:t>
                      </a:r>
                      <a:endParaRPr lang="en-US" sz="1400" dirty="0" smtClean="0">
                        <a:solidFill>
                          <a:srgbClr val="595959"/>
                        </a:solidFill>
                        <a:latin typeface="Helvetica-Narrow" pitchFamily="34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(20</a:t>
                      </a:r>
                      <a:r>
                        <a:rPr lang="en-US" sz="1400" baseline="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 ac/jug)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595959"/>
                          </a:solidFill>
                          <a:latin typeface="Helvetica-Narrow" pitchFamily="34" charset="0"/>
                        </a:rPr>
                        <a:t>(240 ac/shuttle)</a:t>
                      </a:r>
                      <a:endParaRPr lang="en-US" sz="1400" dirty="0">
                        <a:solidFill>
                          <a:srgbClr val="595959"/>
                        </a:solidFill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9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>
                <a:solidFill>
                  <a:srgbClr val="595959"/>
                </a:solidFill>
                <a:latin typeface="Helvetica-Narrow" pitchFamily="34" charset="0"/>
              </a:rPr>
              <a:t>Mizuna</a:t>
            </a: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® 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herbicide is the first choice for effective grassy and broadleaf weed control in Clearfield® branded crops. Convenient packaging and flexible rotation, </a:t>
            </a:r>
            <a:r>
              <a:rPr lang="en-US" sz="1800" b="1" dirty="0" err="1">
                <a:solidFill>
                  <a:srgbClr val="595959"/>
                </a:solidFill>
                <a:latin typeface="Helvetica-Narrow" pitchFamily="34" charset="0"/>
              </a:rPr>
              <a:t>Mizuna</a:t>
            </a: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 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can be tank mixed with Group 1 herbicides for added grassy weed control. </a:t>
            </a:r>
          </a:p>
          <a:p>
            <a:pPr marL="0" indent="0">
              <a:buNone/>
            </a:pPr>
            <a:endParaRPr lang="en-US" sz="1800" dirty="0">
              <a:solidFill>
                <a:srgbClr val="595959"/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CROPS</a:t>
            </a:r>
          </a:p>
          <a:p>
            <a:r>
              <a:rPr lang="en-US" sz="1800" dirty="0" smtClean="0">
                <a:solidFill>
                  <a:srgbClr val="595959"/>
                </a:solidFill>
                <a:latin typeface="Helvetica-Narrow" pitchFamily="34" charset="0"/>
              </a:rPr>
              <a:t>Clearfield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® branded crops</a:t>
            </a:r>
          </a:p>
          <a:p>
            <a:pPr marL="0" indent="0">
              <a:buNone/>
            </a:pPr>
            <a:endParaRPr lang="en-US" sz="1800" b="1" dirty="0">
              <a:solidFill>
                <a:srgbClr val="595959"/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ACTIVE INGREDIENT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595959"/>
                </a:solidFill>
                <a:latin typeface="Helvetica-Narrow" pitchFamily="34" charset="0"/>
              </a:rPr>
              <a:t>Imazamox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 – Group 2</a:t>
            </a:r>
          </a:p>
          <a:p>
            <a:pPr marL="0" indent="0">
              <a:buNone/>
            </a:pPr>
            <a:endParaRPr lang="en-US" sz="1800" dirty="0">
              <a:solidFill>
                <a:srgbClr val="595959"/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PACKAGE SIZE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40 acres per box or 160 acres per case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behman\AppData\Local\Microsoft\Windows\Temporary Internet Files\Content.Outlook\EBOS2HW1\MizunaT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1"/>
            <a:ext cx="2514600" cy="89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026223"/>
            <a:ext cx="4023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solidFill>
                  <a:srgbClr val="595959"/>
                </a:solidFill>
                <a:latin typeface="Helvetica-Narrow" pitchFamily="34" charset="0"/>
              </a:rPr>
              <a:t>Always read and follow manufacturers’ label directions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125847"/>
              </p:ext>
            </p:extLst>
          </p:nvPr>
        </p:nvGraphicFramePr>
        <p:xfrm>
          <a:off x="246196" y="2204864"/>
          <a:ext cx="8669543" cy="256423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07300"/>
                <a:gridCol w="1865698"/>
                <a:gridCol w="1368152"/>
                <a:gridCol w="1584176"/>
                <a:gridCol w="1944217"/>
              </a:tblGrid>
              <a:tr h="5383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Product</a:t>
                      </a:r>
                      <a:endParaRPr lang="en-US" sz="1400" b="0" dirty="0">
                        <a:solidFill>
                          <a:srgbClr val="4F81BD"/>
                        </a:solidFill>
                        <a:effectLst/>
                        <a:latin typeface="Helvetica-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753" marR="49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Registered Pesticides</a:t>
                      </a:r>
                      <a:endParaRPr lang="en-US" sz="1400" b="0" dirty="0">
                        <a:solidFill>
                          <a:srgbClr val="4F81BD"/>
                        </a:solidFill>
                        <a:effectLst/>
                        <a:latin typeface="Helvetica-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753" marR="49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Adjuvant Rate/ 1000L Water</a:t>
                      </a:r>
                      <a:endParaRPr lang="en-US" sz="1400" b="0" dirty="0">
                        <a:solidFill>
                          <a:srgbClr val="4F81BD"/>
                        </a:solidFill>
                        <a:effectLst/>
                        <a:latin typeface="Helvetica-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753" marR="49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Adjuvant Properties </a:t>
                      </a:r>
                      <a:endParaRPr lang="en-US" sz="1400" b="0" dirty="0">
                        <a:solidFill>
                          <a:srgbClr val="4F81BD"/>
                        </a:solidFill>
                        <a:effectLst/>
                        <a:latin typeface="Helvetica-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753" marR="49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Adjuvant </a:t>
                      </a:r>
                      <a:r>
                        <a:rPr lang="en-CA" sz="1400" b="0" dirty="0" smtClean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Benefits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4F81BD"/>
                        </a:solidFill>
                        <a:effectLst/>
                        <a:latin typeface="Helvetica-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753" marR="49753" marT="0" marB="0"/>
                </a:tc>
              </a:tr>
              <a:tr h="19990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MSO </a:t>
                      </a: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with </a:t>
                      </a:r>
                      <a:r>
                        <a:rPr lang="en-CA" sz="1100" dirty="0" err="1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Leci</a:t>
                      </a: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-Tech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err="1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Leci</a:t>
                      </a: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-Tech blend of modified vegetable oil and surfactant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AIM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HEAT WG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ODYSSEY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VALTERA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YUMA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CORAGEN/BENEVIA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2.5 </a:t>
                      </a: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0.4 L/acre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1 L </a:t>
                      </a:r>
                      <a:endParaRPr lang="en-US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1.01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</a:t>
                      </a: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L/acre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5 - 10 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5 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CA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Deposition </a:t>
                      </a: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Aid/Sticker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Drift Control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Penetrant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US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Enhanced </a:t>
                      </a:r>
                      <a:r>
                        <a:rPr lang="en-US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penetration and droplet adhesion for increased plant uptake and optimum weed control.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Its premium emulsifiers and the addition of LECI-TECH provide uniform mixing and drift reduction.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908248" cy="55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984"/>
            <a:ext cx="160972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4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99806"/>
              </p:ext>
            </p:extLst>
          </p:nvPr>
        </p:nvGraphicFramePr>
        <p:xfrm>
          <a:off x="381000" y="1981200"/>
          <a:ext cx="8229600" cy="2514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09358"/>
                <a:gridCol w="1049590"/>
                <a:gridCol w="1165252"/>
                <a:gridCol w="838200"/>
                <a:gridCol w="1828800"/>
                <a:gridCol w="1066800"/>
                <a:gridCol w="1371600"/>
              </a:tblGrid>
              <a:tr h="709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Jug Size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Similar to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Crops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Diseases</a:t>
                      </a:r>
                    </a:p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Controlled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Rate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Notes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4784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9.5L</a:t>
                      </a: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Tebuconazole</a:t>
                      </a:r>
                      <a:endParaRPr lang="en-US" sz="140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Folicur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250</a:t>
                      </a:r>
                      <a:endParaRPr lang="en-US" sz="14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Wheat, Barley, Oats, Soybeans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Suppression of Fusarium head blight, </a:t>
                      </a:r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Septoria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glume blotch, stripe rust, leaf rust, </a:t>
                      </a:r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septoria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, tan spot, powdery mildew, net blotch scald, Asian soybean rust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89-118mL/acre + Non-ionic surfactant 0.125% v/v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Surfactant is not built into </a:t>
                      </a:r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palliser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, must add in</a:t>
                      </a: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(Liberate)</a:t>
                      </a:r>
                      <a:endParaRPr lang="en-US" sz="1400" b="0" i="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endParaRPr lang="pt-BR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2362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375693"/>
              </p:ext>
            </p:extLst>
          </p:nvPr>
        </p:nvGraphicFramePr>
        <p:xfrm>
          <a:off x="381000" y="1981200"/>
          <a:ext cx="8229600" cy="27432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66800"/>
                <a:gridCol w="1066800"/>
                <a:gridCol w="990600"/>
                <a:gridCol w="990600"/>
                <a:gridCol w="1752600"/>
                <a:gridCol w="990600"/>
                <a:gridCol w="1371600"/>
              </a:tblGrid>
              <a:tr h="665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Jug Size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Similar to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Crops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Weeds</a:t>
                      </a:r>
                      <a:endParaRPr lang="en-US" sz="2000" b="1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Controlled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Timing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Rate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7234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486 g 4.8L Fluroxypyr  8L 2,4-D Ester</a:t>
                      </a:r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l" fontAlgn="t"/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Thifensulfuron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+ </a:t>
                      </a:r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Tribenuron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</a:t>
                      </a:r>
                      <a:b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Attain A-</a:t>
                      </a:r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Fluroxypyr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– Attain B-    2,4-D Ester</a:t>
                      </a:r>
                    </a:p>
                    <a:p>
                      <a:pPr algn="l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l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Group 2, 4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Attain plus Refine SG</a:t>
                      </a:r>
                      <a:endParaRPr lang="en-US" sz="14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Spring Wheat, Durum, Barley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Canada Thistle, Kochia, lady's thumb, lambs quarters, narrow leaved hawks beard, volunteer flax, wild buckwheat, wild mustard, sow thistle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4 leaf to flag leaf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8 gr/acre Retain    Attain A 0.12L/acre   Attain B 0.2L.acre</a:t>
                      </a:r>
                      <a:endParaRPr lang="en-US" sz="1400" b="0" i="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endParaRPr lang="pt-BR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76200"/>
            <a:ext cx="2057400" cy="113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3537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95959"/>
                </a:solidFill>
              </a:rPr>
              <a:t>SALVO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035308"/>
              </p:ext>
            </p:extLst>
          </p:nvPr>
        </p:nvGraphicFramePr>
        <p:xfrm>
          <a:off x="381000" y="1447800"/>
          <a:ext cx="8534400" cy="4572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01786"/>
                <a:gridCol w="1156272"/>
                <a:gridCol w="1084253"/>
                <a:gridCol w="1482089"/>
                <a:gridCol w="1447800"/>
                <a:gridCol w="2362200"/>
              </a:tblGrid>
              <a:tr h="658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</a:rPr>
                        <a:t>Jug Size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</a:rPr>
                        <a:t>Similar to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</a:rPr>
                        <a:t>Crops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595959"/>
                          </a:solidFill>
                          <a:effectLst/>
                        </a:rPr>
                        <a:t>Rate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595959"/>
                          </a:solidFill>
                          <a:effectLst/>
                        </a:rPr>
                        <a:t>Notes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Arial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13691"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10L, 115L, 205L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660g/L 2,4-D Ester</a:t>
                      </a: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Group</a:t>
                      </a:r>
                      <a:r>
                        <a:rPr lang="en-US" sz="1400" u="none" strike="noStrike" baseline="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4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6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2,4-D Ester</a:t>
                      </a:r>
                      <a:endParaRPr lang="en-US" sz="16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Wheat, Barley, Rye, Corn, established grasses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0.2L to 2.75L/acre</a:t>
                      </a:r>
                      <a:b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See label for specific rates for </a:t>
                      </a:r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crpo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and weeds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Best weed control occurs when temperatures are about 21º C daytime or 10º C nighttime and humidity is above 70%. Do not apply if temperatures are above 27º C.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36" y="3666950"/>
            <a:ext cx="2838450" cy="2200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66950"/>
            <a:ext cx="2838450" cy="2200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12" y="3666950"/>
            <a:ext cx="2838450" cy="22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56984"/>
              </p:ext>
            </p:extLst>
          </p:nvPr>
        </p:nvGraphicFramePr>
        <p:xfrm>
          <a:off x="381000" y="1981200"/>
          <a:ext cx="8229600" cy="19812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66800"/>
                <a:gridCol w="1066800"/>
                <a:gridCol w="990600"/>
                <a:gridCol w="1524000"/>
                <a:gridCol w="1828800"/>
                <a:gridCol w="1752600"/>
              </a:tblGrid>
              <a:tr h="6413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Jug Size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Similar to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Crops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Weeds</a:t>
                      </a:r>
                      <a:endParaRPr lang="en-US" sz="2000" b="1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Controlled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Rate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9899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3L </a:t>
                      </a:r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Clethodim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, 9L Surfactant</a:t>
                      </a:r>
                      <a:endParaRPr lang="en-US" sz="140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Clethodim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+ Surfactant</a:t>
                      </a:r>
                      <a:endParaRPr lang="en-US" sz="140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Centurion, Arrow, Select</a:t>
                      </a:r>
                      <a:endParaRPr lang="en-US" sz="14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Field Peas, Dry beans, Potatoes, sunflowers, soybeans, mustard, flax, lentils, chickpeas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Volunteer cereals, wild oats, green foxtail, yellow foxtail, barnyard grass, quack grass (suppression)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Maximum Rates   Chickpeas, dry beans-76mL  all other crops 152mL/acre</a:t>
                      </a:r>
                      <a:endParaRPr lang="en-US" sz="1400" b="0" i="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endParaRPr lang="pt-BR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3124200" cy="10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-Narrow" pitchFamily="34" charset="0"/>
              </a:rPr>
              <a:t>Add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-Narrow" pitchFamily="34" charset="0"/>
              </a:rPr>
              <a:t>BLITZ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-Narrow" pitchFamily="34" charset="0"/>
              </a:rPr>
              <a:t>to glyphosate to control volunteer RR canola, wild buckwheat, and dandelion while enhancing control of chickweed, cleavers,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-Narrow" pitchFamily="34" charset="0"/>
              </a:rPr>
              <a:t>sheperds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-Narrow" pitchFamily="34" charset="0"/>
              </a:rPr>
              <a:t> purse, smartweed and stinkweed.</a:t>
            </a:r>
          </a:p>
          <a:p>
            <a:pPr marL="0" indent="0">
              <a:buNone/>
            </a:pP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-Narrow" pitchFamily="34" charset="0"/>
              </a:rPr>
              <a:t>ACTIVE INGREDIENT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-Narrow" pitchFamily="34" charset="0"/>
              </a:rPr>
              <a:t>50g/L private label Group 2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-Narrow" pitchFamily="34" charset="0"/>
              </a:rPr>
              <a:t>Florasulam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elvetica-Narrow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-Narrow" pitchFamily="34" charset="0"/>
              </a:rPr>
              <a:t>DIRECTIONS FOR USE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-Narrow" pitchFamily="34" charset="0"/>
              </a:rPr>
              <a:t>Apply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-Narrow" pitchFamily="34" charset="0"/>
              </a:rPr>
              <a:t>BLITZ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-Narrow" pitchFamily="34" charset="0"/>
              </a:rPr>
              <a:t>herbicide at 40 ml/ac (100 ml/ha) and glyphosate at 182.2 g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-Narrow" pitchFamily="34" charset="0"/>
              </a:rPr>
              <a:t>a.e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-Narrow" pitchFamily="34" charset="0"/>
              </a:rPr>
              <a:t>./ac (450 g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-Narrow" pitchFamily="34" charset="0"/>
              </a:rPr>
              <a:t>a.e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-Narrow" pitchFamily="34" charset="0"/>
              </a:rPr>
              <a:t>./ha) with 10 US gal of water per acre (100 L/ha). </a:t>
            </a:r>
          </a:p>
          <a:p>
            <a:pPr marL="0" indent="0">
              <a:buNone/>
            </a:pP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-Narrow" pitchFamily="34" charset="0"/>
              </a:rPr>
              <a:t>PACKAGE SIZE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-Narrow" pitchFamily="34" charset="0"/>
              </a:rPr>
              <a:t>3.2 L jug treats 80 acres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2902527" cy="9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Exclusive to CPS, </a:t>
            </a: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STARTUP</a:t>
            </a:r>
            <a:r>
              <a:rPr lang="en-US" sz="1800" baseline="30000" dirty="0">
                <a:solidFill>
                  <a:srgbClr val="595959"/>
                </a:solidFill>
                <a:latin typeface="Helvetica-Narrow" pitchFamily="34" charset="0"/>
              </a:rPr>
              <a:t>® 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is an excellent option for producers who are looking to protect their crop with a high quality glyphosate at a reasonable price. The highly concentrated formulation requires fewer </a:t>
            </a:r>
            <a:r>
              <a:rPr lang="en-US" sz="1800" dirty="0" err="1">
                <a:solidFill>
                  <a:srgbClr val="595959"/>
                </a:solidFill>
                <a:latin typeface="Helvetica-Narrow" pitchFamily="34" charset="0"/>
              </a:rPr>
              <a:t>litres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 per acre. </a:t>
            </a:r>
          </a:p>
          <a:p>
            <a:pPr marL="0" indent="0">
              <a:buNone/>
            </a:pPr>
            <a:endParaRPr lang="en-US" sz="1800" dirty="0">
              <a:solidFill>
                <a:srgbClr val="595959"/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ACTIVE INGREDIENTS AND WHERE TO USE </a:t>
            </a:r>
            <a:endParaRPr lang="en-US" sz="1800" dirty="0">
              <a:solidFill>
                <a:srgbClr val="595959"/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Glyphosate, 540 grams acid equivalent per </a:t>
            </a:r>
            <a:r>
              <a:rPr lang="en-US" sz="1800" dirty="0" err="1">
                <a:solidFill>
                  <a:srgbClr val="595959"/>
                </a:solidFill>
                <a:latin typeface="Helvetica-Narrow" pitchFamily="34" charset="0"/>
              </a:rPr>
              <a:t>litre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, present as potassium salt. </a:t>
            </a: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STARTUP 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is a water soluble herbicide for non-selective weed control in pre-seed, in-crop (glyphosate-tolerant crops), pre-harvest and post-harvest applications. </a:t>
            </a:r>
          </a:p>
          <a:p>
            <a:pPr marL="0" indent="0">
              <a:buNone/>
            </a:pPr>
            <a:endParaRPr lang="en-US" sz="1800" dirty="0">
              <a:solidFill>
                <a:srgbClr val="595959"/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Increase glyphosate performance, and reduce drift with the addition of LI700!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238125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78480"/>
            <a:ext cx="1219200" cy="7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2438400" cy="8440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2410" y="1447800"/>
            <a:ext cx="731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Helvetica-Narrow" pitchFamily="34" charset="0"/>
              </a:rPr>
              <a:t>ACTIVE INGREDIENT</a:t>
            </a:r>
          </a:p>
          <a:p>
            <a:r>
              <a:rPr lang="en-US" sz="1400" dirty="0" err="1">
                <a:latin typeface="Helvetica-Narrow" pitchFamily="34" charset="0"/>
              </a:rPr>
              <a:t>Diquat</a:t>
            </a:r>
            <a:r>
              <a:rPr lang="en-US" sz="1400" dirty="0">
                <a:latin typeface="Helvetica-Narrow" pitchFamily="34" charset="0"/>
              </a:rPr>
              <a:t>, 240 g/L. Present as dibromide.</a:t>
            </a:r>
          </a:p>
          <a:p>
            <a:r>
              <a:rPr lang="en-US" sz="1400" b="1" dirty="0">
                <a:latin typeface="Helvetica-Narrow" pitchFamily="34" charset="0"/>
              </a:rPr>
              <a:t>PACKAGE SIZE</a:t>
            </a:r>
          </a:p>
          <a:p>
            <a:r>
              <a:rPr lang="en-US" sz="1400" dirty="0">
                <a:latin typeface="Helvetica-Narrow" pitchFamily="34" charset="0"/>
              </a:rPr>
              <a:t>10 L Jug (2 x 10 L/case) and 115 L </a:t>
            </a:r>
            <a:r>
              <a:rPr lang="en-US" sz="1400" dirty="0" smtClean="0">
                <a:latin typeface="Helvetica-Narrow" pitchFamily="34" charset="0"/>
              </a:rPr>
              <a:t>Drum</a:t>
            </a:r>
          </a:p>
          <a:p>
            <a:endParaRPr lang="en-US" sz="1400" dirty="0" smtClean="0">
              <a:latin typeface="Helvetica-Narrow" pitchFamily="34" charset="0"/>
            </a:endParaRPr>
          </a:p>
          <a:p>
            <a:r>
              <a:rPr lang="en-US" sz="1400" dirty="0" smtClean="0">
                <a:latin typeface="Helvetica-Narrow" pitchFamily="34" charset="0"/>
              </a:rPr>
              <a:t>The </a:t>
            </a:r>
            <a:r>
              <a:rPr lang="en-US" sz="1400" dirty="0">
                <a:latin typeface="Helvetica-Narrow" pitchFamily="34" charset="0"/>
              </a:rPr>
              <a:t>use of </a:t>
            </a:r>
            <a:r>
              <a:rPr lang="en-US" sz="1400" b="1" dirty="0">
                <a:latin typeface="Helvetica-Narrow" pitchFamily="34" charset="0"/>
              </a:rPr>
              <a:t>STAGE™ </a:t>
            </a:r>
            <a:r>
              <a:rPr lang="en-US" sz="1400" dirty="0">
                <a:latin typeface="Helvetica-Narrow" pitchFamily="34" charset="0"/>
              </a:rPr>
              <a:t>desiccant allows the option of straight cutting and minimizes the loss</a:t>
            </a:r>
          </a:p>
          <a:p>
            <a:r>
              <a:rPr lang="en-US" sz="1400" dirty="0">
                <a:latin typeface="Helvetica-Narrow" pitchFamily="34" charset="0"/>
              </a:rPr>
              <a:t>of grade and yield that can occur in swathed crops. Desiccation with </a:t>
            </a:r>
            <a:r>
              <a:rPr lang="en-US" sz="1400" b="1" dirty="0">
                <a:latin typeface="Helvetica-Narrow" pitchFamily="34" charset="0"/>
              </a:rPr>
              <a:t>STAGE</a:t>
            </a:r>
            <a:r>
              <a:rPr lang="en-US" sz="1400" dirty="0">
                <a:latin typeface="Helvetica-Narrow" pitchFamily="34" charset="0"/>
              </a:rPr>
              <a:t>, plus LI700®,</a:t>
            </a:r>
          </a:p>
          <a:p>
            <a:r>
              <a:rPr lang="en-US" sz="1400" dirty="0">
                <a:latin typeface="Helvetica-Narrow" pitchFamily="34" charset="0"/>
              </a:rPr>
              <a:t>promotes faster and more uniform dry down, helping to retain good color</a:t>
            </a:r>
            <a:r>
              <a:rPr lang="en-US" sz="1400" dirty="0" smtClean="0">
                <a:latin typeface="Helvetica-Narrow" pitchFamily="34" charset="0"/>
              </a:rPr>
              <a:t>.</a:t>
            </a:r>
            <a:endParaRPr lang="en-US" sz="1400" dirty="0">
              <a:latin typeface="Helvetica-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25" b="30455"/>
          <a:stretch/>
        </p:blipFill>
        <p:spPr bwMode="auto">
          <a:xfrm>
            <a:off x="609600" y="3429000"/>
            <a:ext cx="6858000" cy="245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03537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595959"/>
                </a:solidFill>
              </a:rPr>
              <a:t>SWORD</a:t>
            </a:r>
            <a:endParaRPr lang="en-US" sz="6000" b="1" dirty="0">
              <a:solidFill>
                <a:srgbClr val="59595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175169"/>
              </p:ext>
            </p:extLst>
          </p:nvPr>
        </p:nvGraphicFramePr>
        <p:xfrm>
          <a:off x="381000" y="1981200"/>
          <a:ext cx="8229600" cy="27432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66800"/>
                <a:gridCol w="1066800"/>
                <a:gridCol w="990600"/>
                <a:gridCol w="990600"/>
                <a:gridCol w="1752600"/>
                <a:gridCol w="990600"/>
                <a:gridCol w="1371600"/>
              </a:tblGrid>
              <a:tr h="665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Jug Size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Similar to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Crops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Weeds</a:t>
                      </a:r>
                      <a:endParaRPr lang="en-US" sz="2000" b="1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Controlled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Timing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Rate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7234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10L, 160 L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MCPA + </a:t>
                      </a:r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Mecoprop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-P + </a:t>
                      </a:r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Dicamba</a:t>
                      </a:r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Group 4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Target</a:t>
                      </a:r>
                      <a:endParaRPr lang="en-US" sz="14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Barley, Spring Wheat, oats, Durum, Winter wheat, Canary Seed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Volunteer canola, wild buckwheat, wild mustard, stinkweed, </a:t>
                      </a:r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kochia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, lady's thumb, </a:t>
                      </a:r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lambsquarters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, </a:t>
                      </a:r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flix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weed, annual sow thistle, </a:t>
                      </a:r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shepard's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purse, redroot pigweed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2-4 Leaf (Barley)  2-5 Leaf (oats, spring wheat, durum)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400-600 mL/acre</a:t>
                      </a:r>
                      <a:endParaRPr lang="en-US" sz="1400" b="0" i="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endParaRPr lang="pt-BR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4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</a:rPr>
              <a:t>WILDCAT® ENHANCED herbicide is the value choice for effective grassy weed control</a:t>
            </a: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</a:rPr>
              <a:t>in cereals. Convenient and with a wide window of application, WILDCAT ENHANCED offers a wide choice of tank-mix partners. Get great control of green foxtail in wheat at an economical low rate too.</a:t>
            </a: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</a:rPr>
              <a:t>CROPS</a:t>
            </a: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</a:rPr>
              <a:t>• Spring wheat</a:t>
            </a: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</a:rPr>
              <a:t>• Durum wheat</a:t>
            </a: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</a:rPr>
              <a:t>• Spring barley</a:t>
            </a: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</a:rPr>
              <a:t>ACTIVE INGREDIENT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595959"/>
                </a:solidFill>
              </a:rPr>
              <a:t>Fenoxaprop</a:t>
            </a:r>
            <a:r>
              <a:rPr lang="en-US" dirty="0">
                <a:solidFill>
                  <a:srgbClr val="595959"/>
                </a:solidFill>
              </a:rPr>
              <a:t>-p-ethyl 36 g/ac (90 g/ha)- Group 1</a:t>
            </a: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</a:rPr>
              <a:t>PACKAGE SIZE</a:t>
            </a: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</a:rPr>
              <a:t>1 L to 8.25 L/jug (2 jugs per case)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3505200" cy="13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735876"/>
              </p:ext>
            </p:extLst>
          </p:nvPr>
        </p:nvGraphicFramePr>
        <p:xfrm>
          <a:off x="467544" y="2122845"/>
          <a:ext cx="8229599" cy="27792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10512"/>
                <a:gridCol w="1357840"/>
                <a:gridCol w="1440160"/>
                <a:gridCol w="1656184"/>
                <a:gridCol w="1964903"/>
              </a:tblGrid>
              <a:tr h="674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Product</a:t>
                      </a:r>
                      <a:endParaRPr lang="en-US" sz="1100" b="0" dirty="0">
                        <a:solidFill>
                          <a:srgbClr val="4F81BD"/>
                        </a:solidFill>
                        <a:effectLst/>
                        <a:latin typeface="Helvetica-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753" marR="49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 smtClean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Supported </a:t>
                      </a: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Pesticides</a:t>
                      </a:r>
                      <a:endParaRPr lang="en-US" sz="1100" b="0" dirty="0">
                        <a:solidFill>
                          <a:srgbClr val="4F81BD"/>
                        </a:solidFill>
                        <a:effectLst/>
                        <a:latin typeface="Helvetica-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753" marR="49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Adjuvant Rate/ 1000L Water</a:t>
                      </a:r>
                      <a:endParaRPr lang="en-US" sz="1100" b="0" dirty="0">
                        <a:solidFill>
                          <a:srgbClr val="4F81BD"/>
                        </a:solidFill>
                        <a:effectLst/>
                        <a:latin typeface="Helvetica-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753" marR="49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Adjuvant Properties </a:t>
                      </a:r>
                      <a:endParaRPr lang="en-US" sz="1100" b="0" dirty="0">
                        <a:solidFill>
                          <a:srgbClr val="4F81BD"/>
                        </a:solidFill>
                        <a:effectLst/>
                        <a:latin typeface="Helvetica-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753" marR="497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Adjuvant </a:t>
                      </a:r>
                      <a:r>
                        <a:rPr lang="en-CA" sz="1400" b="0" dirty="0" smtClean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Benefits</a:t>
                      </a:r>
                    </a:p>
                  </a:txBody>
                  <a:tcPr marL="49753" marR="49753" marT="0" marB="0"/>
                </a:tc>
              </a:tr>
              <a:tr h="1953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Valid </a:t>
                      </a: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with Leci-Tech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Leci-Tech anti-form/de-form non-ionic surfactant with drift control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LIBERTY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1.25</a:t>
                      </a:r>
                      <a:r>
                        <a:rPr lang="en-CA" sz="1100" baseline="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</a:t>
                      </a:r>
                      <a:r>
                        <a:rPr lang="en-CA" sz="1100" baseline="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CA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Anit</a:t>
                      </a: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-foam</a:t>
                      </a: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/ </a:t>
                      </a: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De-foam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/>
                        <a:buChar char="-"/>
                        <a:tabLst/>
                        <a:defRPr/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Drift Control</a:t>
                      </a:r>
                      <a:endParaRPr lang="en-US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Deposition Aid/Sticker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CA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Drift </a:t>
                      </a: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control adjuvant to enhance deposition, retention and control spray droplet size of agricultural and industrial chemicals.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Non-ionic, non-foaming, and shear tolerant drift control agent containing suspended </a:t>
                      </a: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anti-foam/de-</a:t>
                      </a:r>
                      <a:r>
                        <a:rPr lang="en-CA" sz="1100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foamer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029200"/>
            <a:ext cx="4023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solidFill>
                  <a:srgbClr val="595959"/>
                </a:solidFill>
                <a:latin typeface="Helvetica-Narrow" pitchFamily="34" charset="0"/>
              </a:rPr>
              <a:t>Always read and follow manufacturers’ label directions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933056"/>
            <a:ext cx="13620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7" y="228600"/>
            <a:ext cx="1981200" cy="8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3537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595959"/>
                </a:solidFill>
                <a:latin typeface="Helvetica-Narrow" pitchFamily="34" charset="0"/>
              </a:rPr>
              <a:t>BROADSIDE</a:t>
            </a:r>
            <a:endParaRPr lang="en-US" sz="6000" b="1" dirty="0">
              <a:solidFill>
                <a:srgbClr val="595959"/>
              </a:solidFill>
              <a:latin typeface="Helvetica-Narrow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76146"/>
              </p:ext>
            </p:extLst>
          </p:nvPr>
        </p:nvGraphicFramePr>
        <p:xfrm>
          <a:off x="381000" y="1295400"/>
          <a:ext cx="8458201" cy="47244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01786"/>
                <a:gridCol w="1156272"/>
                <a:gridCol w="1084253"/>
                <a:gridCol w="1781986"/>
                <a:gridCol w="1618623"/>
                <a:gridCol w="955577"/>
                <a:gridCol w="859704"/>
              </a:tblGrid>
              <a:tr h="680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Jug Size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Similar to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Crops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Weeds Controlled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Timing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Rate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4148"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486 </a:t>
                      </a:r>
                      <a:r>
                        <a:rPr lang="en-US" sz="1400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gr +7.6L MCPA Ester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Thifensulfuron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methyl + </a:t>
                      </a:r>
                      <a:r>
                        <a:rPr lang="en-US" sz="1400" u="none" strike="noStrike" dirty="0" err="1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Tribenuron</a:t>
                      </a:r>
                      <a:r>
                        <a:rPr lang="en-US" sz="1400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methyl</a:t>
                      </a: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Group 2,4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Refine </a:t>
                      </a:r>
                      <a:r>
                        <a:rPr lang="en-US" sz="1400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M</a:t>
                      </a:r>
                      <a:endParaRPr lang="en-US" sz="14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Barley</a:t>
                      </a:r>
                      <a:r>
                        <a:rPr lang="en-US" sz="1400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, Oats, spring wheat, durum, winter wheat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Wild </a:t>
                      </a:r>
                      <a:r>
                        <a:rPr lang="en-US" sz="1400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mustard, Wild buckwheat, stink weed, </a:t>
                      </a:r>
                      <a:r>
                        <a:rPr lang="en-US" sz="1400" u="none" strike="noStrike" dirty="0" err="1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russian</a:t>
                      </a:r>
                      <a:r>
                        <a:rPr lang="en-US" sz="1400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thistle, </a:t>
                      </a:r>
                      <a:r>
                        <a:rPr lang="en-US" sz="1400" u="none" strike="noStrike" dirty="0" err="1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lambsquarters</a:t>
                      </a:r>
                      <a:r>
                        <a:rPr lang="en-US" sz="1400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, redroot pigweed, lady's thumb, </a:t>
                      </a:r>
                      <a:r>
                        <a:rPr lang="en-US" sz="1400" u="none" strike="noStrike" dirty="0" err="1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flix</a:t>
                      </a:r>
                      <a:r>
                        <a:rPr lang="en-US" sz="1400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weed, 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dandelion 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Full </a:t>
                      </a:r>
                      <a:r>
                        <a:rPr lang="en-US" sz="1400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3 leaf to flag emergence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pt-BR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12 </a:t>
                      </a:r>
                      <a:r>
                        <a:rPr lang="pt-BR" sz="1400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gr/acre + 190 mL MCPA Ester</a:t>
                      </a:r>
                      <a:endParaRPr lang="pt-BR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886200"/>
            <a:ext cx="2848661" cy="2058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99" y="3886200"/>
            <a:ext cx="2848661" cy="2058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51" y="3886200"/>
            <a:ext cx="2848661" cy="20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3537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95959"/>
                </a:solidFill>
                <a:latin typeface="Helvetica-Narrow" pitchFamily="34" charset="0"/>
              </a:rPr>
              <a:t>CHECKMATE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33800"/>
              </p:ext>
            </p:extLst>
          </p:nvPr>
        </p:nvGraphicFramePr>
        <p:xfrm>
          <a:off x="381000" y="1447800"/>
          <a:ext cx="8458200" cy="4572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01786"/>
                <a:gridCol w="1156272"/>
                <a:gridCol w="1781986"/>
                <a:gridCol w="1618623"/>
                <a:gridCol w="955577"/>
                <a:gridCol w="1943956"/>
              </a:tblGrid>
              <a:tr h="658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Jug Size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Crops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Weeds Controlled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Timing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Rate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13691"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10L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; 115L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600g/L 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present as 2-ethyl hexyl ester</a:t>
                      </a: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Group</a:t>
                      </a:r>
                      <a:r>
                        <a:rPr lang="en-US" sz="1400" u="none" strike="noStrike" baseline="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4</a:t>
                      </a:r>
                      <a:endParaRPr lang="en-US" sz="1400" b="0" i="0" u="none" strike="noStrike" baseline="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Wheat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, Barley, Rye, Oats, Flax, established forages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Lambs 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quarter, </a:t>
                      </a:r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flixweed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, stinkweed, Annual sow </a:t>
                      </a:r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thistle,Kochia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, Canada thistle, pigweed, hemp nettle 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3 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leaf to early flag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235ml 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- 3.7L/acre</a:t>
                      </a:r>
                      <a:b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see label for specific crop and weed rates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5" y="3811979"/>
            <a:ext cx="2878009" cy="21224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18" y="3810000"/>
            <a:ext cx="2878009" cy="21224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61" y="3810000"/>
            <a:ext cx="2878009" cy="212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DEFLECT 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seed treatment is a combination of the systemic fungicides, </a:t>
            </a:r>
            <a:r>
              <a:rPr lang="en-US" sz="1800" dirty="0" err="1" smtClean="0">
                <a:solidFill>
                  <a:srgbClr val="595959"/>
                </a:solidFill>
                <a:latin typeface="Helvetica-Narrow" pitchFamily="34" charset="0"/>
              </a:rPr>
              <a:t>tebuconazole</a:t>
            </a:r>
            <a:r>
              <a:rPr lang="en-US" sz="1800" dirty="0" smtClean="0">
                <a:solidFill>
                  <a:srgbClr val="595959"/>
                </a:solidFill>
                <a:latin typeface="Helvetica-Narrow" pitchFamily="34" charset="0"/>
              </a:rPr>
              <a:t> and </a:t>
            </a:r>
            <a:r>
              <a:rPr lang="en-US" sz="1800" dirty="0" err="1">
                <a:solidFill>
                  <a:srgbClr val="595959"/>
                </a:solidFill>
                <a:latin typeface="Helvetica-Narrow" pitchFamily="34" charset="0"/>
              </a:rPr>
              <a:t>metalaxyl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 which control certain seed, seedling, and soil borne diseases of </a:t>
            </a:r>
            <a:r>
              <a:rPr lang="en-US" sz="1800" dirty="0" smtClean="0">
                <a:solidFill>
                  <a:srgbClr val="595959"/>
                </a:solidFill>
                <a:latin typeface="Helvetica-Narrow" pitchFamily="34" charset="0"/>
              </a:rPr>
              <a:t>wheat, barley 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and oats.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b="1" dirty="0">
              <a:solidFill>
                <a:srgbClr val="595959"/>
              </a:solidFill>
              <a:latin typeface="Helvetica-Narrow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ACTIVE INGREDIENT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595959"/>
                </a:solidFill>
                <a:latin typeface="Helvetica-Narrow" pitchFamily="34" charset="0"/>
              </a:rPr>
              <a:t>tebuconazole</a:t>
            </a:r>
            <a:r>
              <a:rPr lang="en-US" sz="1800" dirty="0" smtClean="0">
                <a:solidFill>
                  <a:srgbClr val="595959"/>
                </a:solidFill>
                <a:latin typeface="Helvetica-Narrow" pitchFamily="34" charset="0"/>
              </a:rPr>
              <a:t>...............................5.0 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g/L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595959"/>
                </a:solidFill>
                <a:latin typeface="Helvetica-Narrow" pitchFamily="34" charset="0"/>
              </a:rPr>
              <a:t>metalaxyl</a:t>
            </a:r>
            <a:r>
              <a:rPr lang="en-US" sz="1800" dirty="0" smtClean="0">
                <a:solidFill>
                  <a:srgbClr val="595959"/>
                </a:solidFill>
                <a:latin typeface="Helvetica-Narrow" pitchFamily="34" charset="0"/>
              </a:rPr>
              <a:t>.....................................6.6 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g/L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srgbClr val="595959"/>
              </a:solidFill>
              <a:latin typeface="Helvetica-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Use 300 ml of </a:t>
            </a: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DEFLECT 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per 100 kg of seed.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7453"/>
            <a:ext cx="3200400" cy="1085450"/>
          </a:xfrm>
          <a:prstGeom prst="rect">
            <a:avLst/>
          </a:prstGeom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493019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9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595959"/>
                </a:solidFill>
                <a:latin typeface="Helvetica-Narrow" pitchFamily="34" charset="0"/>
              </a:rPr>
              <a:t>DUET™ </a:t>
            </a:r>
            <a:r>
              <a:rPr lang="en-US" sz="2300" dirty="0">
                <a:solidFill>
                  <a:srgbClr val="595959"/>
                </a:solidFill>
                <a:latin typeface="Helvetica-Narrow" pitchFamily="34" charset="0"/>
              </a:rPr>
              <a:t>herbicide is the first choice for effective grassy and residual broadleaf weed control in Clearfield® branded crops, Field Peas, </a:t>
            </a:r>
            <a:r>
              <a:rPr lang="en-US" sz="2300" dirty="0" err="1">
                <a:solidFill>
                  <a:srgbClr val="595959"/>
                </a:solidFill>
                <a:latin typeface="Helvetica-Narrow" pitchFamily="34" charset="0"/>
              </a:rPr>
              <a:t>Fababeans</a:t>
            </a:r>
            <a:r>
              <a:rPr lang="en-US" sz="2300" dirty="0">
                <a:solidFill>
                  <a:srgbClr val="595959"/>
                </a:solidFill>
                <a:latin typeface="Helvetica-Narrow" pitchFamily="34" charset="0"/>
              </a:rPr>
              <a:t> and Soybeans. </a:t>
            </a:r>
            <a:r>
              <a:rPr lang="en-US" sz="2300" b="1" dirty="0">
                <a:solidFill>
                  <a:srgbClr val="595959"/>
                </a:solidFill>
                <a:latin typeface="Helvetica-Narrow" pitchFamily="34" charset="0"/>
              </a:rPr>
              <a:t>DUET </a:t>
            </a:r>
            <a:r>
              <a:rPr lang="en-US" sz="2300" dirty="0">
                <a:solidFill>
                  <a:srgbClr val="595959"/>
                </a:solidFill>
                <a:latin typeface="Helvetica-Narrow" pitchFamily="34" charset="0"/>
              </a:rPr>
              <a:t>can be tank mixed with Group 1 herbicides for added grassy weed control. </a:t>
            </a:r>
          </a:p>
          <a:p>
            <a:pPr marL="0" indent="0">
              <a:buNone/>
            </a:pPr>
            <a:endParaRPr lang="en-US" sz="2600" dirty="0">
              <a:solidFill>
                <a:srgbClr val="595959"/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rgbClr val="595959"/>
                </a:solidFill>
                <a:latin typeface="Helvetica-Narrow" pitchFamily="34" charset="0"/>
              </a:rPr>
              <a:t>CROPS</a:t>
            </a:r>
          </a:p>
          <a:p>
            <a:r>
              <a:rPr lang="en-US" sz="2300" dirty="0">
                <a:solidFill>
                  <a:srgbClr val="595959"/>
                </a:solidFill>
                <a:latin typeface="Helvetica-Narrow" pitchFamily="34" charset="0"/>
              </a:rPr>
              <a:t>Clearfield® branded crops</a:t>
            </a:r>
          </a:p>
          <a:p>
            <a:r>
              <a:rPr lang="en-US" sz="2300" dirty="0">
                <a:solidFill>
                  <a:srgbClr val="595959"/>
                </a:solidFill>
                <a:latin typeface="Helvetica-Narrow" pitchFamily="34" charset="0"/>
              </a:rPr>
              <a:t>Field pea; </a:t>
            </a:r>
            <a:r>
              <a:rPr lang="en-US" sz="2300" dirty="0" err="1">
                <a:solidFill>
                  <a:srgbClr val="595959"/>
                </a:solidFill>
                <a:latin typeface="Helvetica-Narrow" pitchFamily="34" charset="0"/>
              </a:rPr>
              <a:t>Fababean</a:t>
            </a:r>
            <a:endParaRPr lang="en-US" sz="2300" dirty="0">
              <a:solidFill>
                <a:srgbClr val="595959"/>
              </a:solidFill>
              <a:latin typeface="Helvetica-Narrow" pitchFamily="34" charset="0"/>
            </a:endParaRPr>
          </a:p>
          <a:p>
            <a:r>
              <a:rPr lang="en-US" sz="2300" dirty="0">
                <a:solidFill>
                  <a:srgbClr val="595959"/>
                </a:solidFill>
                <a:latin typeface="Helvetica-Narrow" pitchFamily="34" charset="0"/>
              </a:rPr>
              <a:t>Soybeans</a:t>
            </a:r>
          </a:p>
          <a:p>
            <a:pPr marL="0" indent="0">
              <a:buNone/>
            </a:pPr>
            <a:endParaRPr lang="en-US" sz="2600" b="1" dirty="0">
              <a:solidFill>
                <a:srgbClr val="595959"/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rgbClr val="595959"/>
                </a:solidFill>
                <a:latin typeface="Helvetica-Narrow" pitchFamily="34" charset="0"/>
              </a:rPr>
              <a:t>ACTIVE INGREDIENT</a:t>
            </a:r>
          </a:p>
          <a:p>
            <a:pPr marL="0" indent="0">
              <a:buNone/>
            </a:pPr>
            <a:r>
              <a:rPr lang="en-US" sz="2300" dirty="0" err="1">
                <a:solidFill>
                  <a:srgbClr val="595959"/>
                </a:solidFill>
                <a:latin typeface="Helvetica-Narrow" pitchFamily="34" charset="0"/>
              </a:rPr>
              <a:t>Imazamox</a:t>
            </a:r>
            <a:r>
              <a:rPr lang="en-US" sz="2300" dirty="0">
                <a:solidFill>
                  <a:srgbClr val="595959"/>
                </a:solidFill>
                <a:latin typeface="Helvetica-Narrow" pitchFamily="34" charset="0"/>
              </a:rPr>
              <a:t> &amp; </a:t>
            </a:r>
            <a:r>
              <a:rPr lang="en-US" sz="2300" dirty="0" err="1">
                <a:solidFill>
                  <a:srgbClr val="595959"/>
                </a:solidFill>
                <a:latin typeface="Helvetica-Narrow" pitchFamily="34" charset="0"/>
              </a:rPr>
              <a:t>Imazethapyr</a:t>
            </a:r>
            <a:r>
              <a:rPr lang="en-US" sz="2300" dirty="0">
                <a:solidFill>
                  <a:srgbClr val="595959"/>
                </a:solidFill>
                <a:latin typeface="Helvetica-Narrow" pitchFamily="34" charset="0"/>
              </a:rPr>
              <a:t> – Group 2</a:t>
            </a:r>
          </a:p>
          <a:p>
            <a:pPr marL="0" indent="0">
              <a:buNone/>
            </a:pPr>
            <a:endParaRPr lang="en-US" sz="2600" dirty="0">
              <a:solidFill>
                <a:srgbClr val="595959"/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rgbClr val="595959"/>
                </a:solidFill>
                <a:latin typeface="Helvetica-Narrow" pitchFamily="34" charset="0"/>
              </a:rPr>
              <a:t>PACKAGE SIZE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595959"/>
                </a:solidFill>
                <a:latin typeface="Helvetica-Narrow" pitchFamily="34" charset="0"/>
              </a:rPr>
              <a:t>40 acres per box or 160 acres per case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595959"/>
                </a:solidFill>
                <a:latin typeface="Helvetica-Narrow" pitchFamily="34" charset="0"/>
              </a:rPr>
              <a:t>8 X 86.5 g water soluble bags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behman\AppData\Local\Microsoft\Windows\Temporary Internet Files\Content.Outlook\EBOS2HW1\DuetT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2286000" cy="97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ACTIVE INGREDIENTS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595959"/>
                </a:solidFill>
                <a:latin typeface="Helvetica-Narrow" pitchFamily="34" charset="0"/>
              </a:rPr>
              <a:t>Propiconazole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 – fungicide Group 3</a:t>
            </a:r>
          </a:p>
          <a:p>
            <a:pPr marL="0" indent="0">
              <a:buNone/>
            </a:pPr>
            <a:endParaRPr lang="en-US" sz="1800" dirty="0">
              <a:solidFill>
                <a:srgbClr val="595959"/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CROPS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Canola, Wheat (including spring, winter and durum), Barley, Oats and Canary Seed.</a:t>
            </a:r>
          </a:p>
          <a:p>
            <a:pPr marL="0" indent="0">
              <a:buNone/>
            </a:pPr>
            <a:endParaRPr lang="en-US" sz="1800" dirty="0">
              <a:solidFill>
                <a:srgbClr val="595959"/>
              </a:solidFill>
              <a:latin typeface="Helvetica-Narrow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FORMULATION &amp; PACKAGING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Each case of </a:t>
            </a:r>
            <a:r>
              <a:rPr lang="en-US" sz="1800" b="1" dirty="0">
                <a:solidFill>
                  <a:srgbClr val="595959"/>
                </a:solidFill>
                <a:latin typeface="Helvetica-Narrow" pitchFamily="34" charset="0"/>
              </a:rPr>
              <a:t>Fitness 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contains 2 x 4.8L jugs.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Each jug treats:</a:t>
            </a:r>
          </a:p>
          <a:p>
            <a:r>
              <a:rPr lang="en-US" sz="1800" dirty="0" smtClean="0">
                <a:solidFill>
                  <a:srgbClr val="595959"/>
                </a:solidFill>
                <a:latin typeface="Helvetica-Narrow" pitchFamily="34" charset="0"/>
              </a:rPr>
              <a:t>40 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acres at the full rate (0.12 L/ac)</a:t>
            </a:r>
          </a:p>
          <a:p>
            <a:r>
              <a:rPr lang="en-US" sz="1800" dirty="0" smtClean="0">
                <a:solidFill>
                  <a:srgbClr val="595959"/>
                </a:solidFill>
                <a:latin typeface="Helvetica-Narrow" pitchFamily="34" charset="0"/>
              </a:rPr>
              <a:t>80 </a:t>
            </a:r>
            <a:r>
              <a:rPr lang="en-US" sz="1800" dirty="0">
                <a:solidFill>
                  <a:srgbClr val="595959"/>
                </a:solidFill>
                <a:latin typeface="Helvetica-Narrow" pitchFamily="34" charset="0"/>
              </a:rPr>
              <a:t>acres at the half rate (0.06L/ac) (as a tank mix partner at herbicide timing</a:t>
            </a:r>
            <a:r>
              <a:rPr lang="en-US" sz="1800" dirty="0" smtClean="0">
                <a:solidFill>
                  <a:srgbClr val="595959"/>
                </a:solidFill>
                <a:latin typeface="Helvetica-Narrow" pitchFamily="34" charset="0"/>
              </a:rPr>
              <a:t>)</a:t>
            </a:r>
            <a:endParaRPr lang="en-US" sz="1800" dirty="0">
              <a:solidFill>
                <a:srgbClr val="595959"/>
              </a:solidFill>
              <a:latin typeface="Helvetica-Narrow" pitchFamily="34" charset="0"/>
            </a:endParaRPr>
          </a:p>
        </p:txBody>
      </p:sp>
      <p:pic>
        <p:nvPicPr>
          <p:cNvPr id="5" name="Picture 2" descr="http://www.lovelandproducts.com/sites/default/files/products/logos/Fitness%5Br%5DFungic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572000" cy="90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2286000" cy="103807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157422"/>
              </p:ext>
            </p:extLst>
          </p:nvPr>
        </p:nvGraphicFramePr>
        <p:xfrm>
          <a:off x="381000" y="1981200"/>
          <a:ext cx="8458202" cy="23622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09358"/>
                <a:gridCol w="1049590"/>
                <a:gridCol w="1165252"/>
                <a:gridCol w="838200"/>
                <a:gridCol w="1600200"/>
                <a:gridCol w="914400"/>
                <a:gridCol w="838200"/>
                <a:gridCol w="1143002"/>
              </a:tblGrid>
              <a:tr h="605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Jug Size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Similar to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Crops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Weeds Controlled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Timing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Rate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Notes</a:t>
                      </a:r>
                      <a:endParaRPr lang="en-US" sz="20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3719"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7.57L 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,121 L</a:t>
                      </a:r>
                      <a:endParaRPr lang="en-US" sz="140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Clodinafop-propargyl</a:t>
                      </a:r>
                      <a:endParaRPr lang="en-US" sz="140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Horizon 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NG</a:t>
                      </a:r>
                      <a:b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Ladder</a:t>
                      </a:r>
                      <a:b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</a:b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Signal</a:t>
                      </a:r>
                      <a:endParaRPr lang="en-US" sz="1400" b="1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Spring 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wheat,</a:t>
                      </a: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Durum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Wild 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oats</a:t>
                      </a: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barnyard grass</a:t>
                      </a:r>
                    </a:p>
                    <a:p>
                      <a:pPr algn="ctr" fontAlgn="t"/>
                      <a:r>
                        <a:rPr lang="en-US" sz="14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persian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 darnel</a:t>
                      </a: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green foxtail</a:t>
                      </a: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yellow foxtail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1-6 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leaf, before 4th tiller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376-473 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mL/acre</a:t>
                      </a:r>
                      <a:endParaRPr lang="en-US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Surfactant </a:t>
                      </a:r>
                      <a:r>
                        <a:rPr lang="en-US" sz="1400" u="none" strike="noStrike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is built into product,  do not need to add additional surfactant</a:t>
                      </a:r>
                      <a:endParaRPr lang="en-US" sz="1400" b="0" i="0" u="none" strike="noStrike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algn="ctr" fontAlgn="t"/>
                      <a:endParaRPr lang="pt-BR" sz="1400" b="0" i="0" u="none" strike="noStrike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</a:txBody>
                  <a:tcPr marL="8881" marR="8881" marT="8881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2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608749"/>
              </p:ext>
            </p:extLst>
          </p:nvPr>
        </p:nvGraphicFramePr>
        <p:xfrm>
          <a:off x="323528" y="1676400"/>
          <a:ext cx="8229599" cy="321684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10512"/>
                <a:gridCol w="2192365"/>
                <a:gridCol w="1292047"/>
                <a:gridCol w="1293693"/>
                <a:gridCol w="1640982"/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Product</a:t>
                      </a:r>
                      <a:endParaRPr lang="en-US" sz="1100" b="0" dirty="0">
                        <a:solidFill>
                          <a:srgbClr val="4F81BD"/>
                        </a:solidFill>
                        <a:effectLst/>
                        <a:latin typeface="Helvetica-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Registered Pesticides</a:t>
                      </a:r>
                      <a:endParaRPr lang="en-US" sz="1100" b="0" dirty="0">
                        <a:solidFill>
                          <a:srgbClr val="4F81BD"/>
                        </a:solidFill>
                        <a:effectLst/>
                        <a:latin typeface="Helvetica-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Adjuvant Rate/ 1000L Water</a:t>
                      </a:r>
                      <a:endParaRPr lang="en-US" sz="1100" b="0" dirty="0">
                        <a:solidFill>
                          <a:srgbClr val="4F81BD"/>
                        </a:solidFill>
                        <a:effectLst/>
                        <a:latin typeface="Helvetica-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Adjuvant Properties </a:t>
                      </a:r>
                      <a:endParaRPr lang="en-US" sz="1100" b="0" dirty="0">
                        <a:solidFill>
                          <a:srgbClr val="4F81BD"/>
                        </a:solidFill>
                        <a:effectLst/>
                        <a:latin typeface="Helvetica-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CA" sz="1400" b="0" dirty="0">
                          <a:ln w="9208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effectLst/>
                          <a:latin typeface="Helvetica-Narrow" pitchFamily="34" charset="0"/>
                        </a:rPr>
                        <a:t>Adjuvant Benefits</a:t>
                      </a:r>
                      <a:endParaRPr lang="en-US" sz="1100" b="0" dirty="0">
                        <a:solidFill>
                          <a:srgbClr val="4F81BD"/>
                        </a:solidFill>
                        <a:effectLst/>
                        <a:latin typeface="Helvetica-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3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LI-700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80% Non-ionic formulated with </a:t>
                      </a:r>
                      <a:r>
                        <a:rPr lang="en-CA" sz="1100" dirty="0" err="1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Leci</a:t>
                      </a: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-Tech, pH reducing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ASSURE </a:t>
                      </a: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II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GLYPHOSATE </a:t>
                      </a:r>
                      <a:endParaRPr lang="en-CA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EVEREST </a:t>
                      </a: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2.0/SIERRA 2.0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REGLONE/STAGE/DIQUASH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ADMIRE 240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ASSAIL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CYGON 480/LAGON 480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MALATHION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POUNCE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RIPCORD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SEVIN XLR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5 </a:t>
                      </a: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2 – 5 L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2.5 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2.5 L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300 mL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900 mL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500 m L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600 mL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600 mL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300 mL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600 mL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CA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Acidifier </a:t>
                      </a: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(pH reduction)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Deposition Aid/Sticker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Drift Control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Penetrant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Spreader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n-CA" sz="1100" dirty="0" smtClean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 smtClean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Reduced </a:t>
                      </a: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Drift by reducing  production of small droplets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Lowers water pH ensuring pesticide efficiency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Spreading and adhesion properties ensure the pesticides stays on leaf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Penetrates through waxy leaf cuticles 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595959"/>
                          </a:solidFill>
                          <a:effectLst/>
                          <a:latin typeface="Helvetica-Narrow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595959"/>
                        </a:solidFill>
                        <a:effectLst/>
                        <a:latin typeface="Helvetica-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90900"/>
            <a:ext cx="13620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950023"/>
            <a:ext cx="4023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solidFill>
                  <a:srgbClr val="595959"/>
                </a:solidFill>
                <a:latin typeface="Helvetica-Narrow" pitchFamily="34" charset="0"/>
              </a:rPr>
              <a:t>Always read and follow manufacturers’ label directions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3" y="152400"/>
            <a:ext cx="18161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1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P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rbicid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lant Nutritio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djuvan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eed Treatmen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ungicid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nsecticid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3395</TotalTime>
  <Words>1781</Words>
  <Application>Microsoft Office PowerPoint</Application>
  <PresentationFormat>On-screen Show (4:3)</PresentationFormat>
  <Paragraphs>476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LPI Theme</vt:lpstr>
      <vt:lpstr>Herbicide Theme</vt:lpstr>
      <vt:lpstr>Plant Nutrition Theme</vt:lpstr>
      <vt:lpstr>Adjuvant Theme</vt:lpstr>
      <vt:lpstr>Seed Treatment Theme</vt:lpstr>
      <vt:lpstr>Fungicide Theme</vt:lpstr>
      <vt:lpstr>Insecticide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MCPA AMINE 600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Agrium ITSS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Boone, Arielle</dc:creator>
  <cp:lastModifiedBy>Rachel Van Luyk</cp:lastModifiedBy>
  <cp:revision>233</cp:revision>
  <cp:lastPrinted>2015-08-11T15:51:57Z</cp:lastPrinted>
  <dcterms:created xsi:type="dcterms:W3CDTF">2015-07-01T15:38:31Z</dcterms:created>
  <dcterms:modified xsi:type="dcterms:W3CDTF">2017-10-12T17:53:11Z</dcterms:modified>
</cp:coreProperties>
</file>